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735763" cy="9866313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B5F51E-85EC-42B4-9FCD-3D890D04DD1F}" v="1" dt="2026-10-13T08:45:09.4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едицински Симулациски Центар" userId="e278a608-3a3f-40a4-a2b9-c3bfc9b18d40" providerId="ADAL" clId="{AA9E0BAD-FE14-4D8F-84AF-915AF96EF9D6}"/>
    <pc:docChg chg="custSel modSld modNotesMaster">
      <pc:chgData name="Медицински Симулациски Центар" userId="e278a608-3a3f-40a4-a2b9-c3bfc9b18d40" providerId="ADAL" clId="{AA9E0BAD-FE14-4D8F-84AF-915AF96EF9D6}" dt="2026-10-13T08:52:36.869" v="348" actId="20577"/>
      <pc:docMkLst>
        <pc:docMk/>
      </pc:docMkLst>
      <pc:sldChg chg="addSp modSp mod">
        <pc:chgData name="Медицински Симулациски Центар" userId="e278a608-3a3f-40a4-a2b9-c3bfc9b18d40" providerId="ADAL" clId="{AA9E0BAD-FE14-4D8F-84AF-915AF96EF9D6}" dt="2026-10-13T08:48:32.938" v="338" actId="20577"/>
        <pc:sldMkLst>
          <pc:docMk/>
          <pc:sldMk cId="100001" sldId="256"/>
        </pc:sldMkLst>
        <pc:spChg chg="mod">
          <ac:chgData name="Медицински Симулациски Центар" userId="e278a608-3a3f-40a4-a2b9-c3bfc9b18d40" providerId="ADAL" clId="{AA9E0BAD-FE14-4D8F-84AF-915AF96EF9D6}" dt="2026-10-13T08:48:32.938" v="338" actId="20577"/>
          <ac:spMkLst>
            <pc:docMk/>
            <pc:sldMk cId="100001" sldId="256"/>
            <ac:spMk id="7" creationId="{00000001-0001-4000-8000-000000000000}"/>
          </ac:spMkLst>
        </pc:spChg>
        <pc:spChg chg="add mod">
          <ac:chgData name="Медицински Симулациски Центар" userId="e278a608-3a3f-40a4-a2b9-c3bfc9b18d40" providerId="ADAL" clId="{AA9E0BAD-FE14-4D8F-84AF-915AF96EF9D6}" dt="2026-10-08T06:26:44.126" v="0" actId="767"/>
          <ac:spMkLst>
            <pc:docMk/>
            <pc:sldMk cId="100001" sldId="256"/>
            <ac:spMk id="8" creationId="{C8966B9F-B0AC-82E9-458F-82A23365E8FE}"/>
          </ac:spMkLst>
        </pc:spChg>
        <pc:picChg chg="mod">
          <ac:chgData name="Медицински Симулациски Центар" userId="e278a608-3a3f-40a4-a2b9-c3bfc9b18d40" providerId="ADAL" clId="{AA9E0BAD-FE14-4D8F-84AF-915AF96EF9D6}" dt="2026-10-08T06:28:20.953" v="1" actId="26606"/>
          <ac:picMkLst>
            <pc:docMk/>
            <pc:sldMk cId="100001" sldId="256"/>
            <ac:picMk id="10" creationId="{EA5A3436-A8D6-F49B-CD6C-E612579D4959}"/>
          </ac:picMkLst>
        </pc:picChg>
        <pc:picChg chg="mod">
          <ac:chgData name="Медицински Симулациски Центар" userId="e278a608-3a3f-40a4-a2b9-c3bfc9b18d40" providerId="ADAL" clId="{AA9E0BAD-FE14-4D8F-84AF-915AF96EF9D6}" dt="2026-10-08T06:28:20.953" v="1" actId="26606"/>
          <ac:picMkLst>
            <pc:docMk/>
            <pc:sldMk cId="100001" sldId="256"/>
            <ac:picMk id="18" creationId="{BDDE32F7-73EC-54B5-E47A-4C5BBEC0BACC}"/>
          </ac:picMkLst>
        </pc:picChg>
      </pc:sldChg>
      <pc:sldChg chg="modSp mod">
        <pc:chgData name="Медицински Симулациски Центар" userId="e278a608-3a3f-40a4-a2b9-c3bfc9b18d40" providerId="ADAL" clId="{AA9E0BAD-FE14-4D8F-84AF-915AF96EF9D6}" dt="2026-10-13T08:48:39.702" v="340" actId="20577"/>
        <pc:sldMkLst>
          <pc:docMk/>
          <pc:sldMk cId="200001" sldId="257"/>
        </pc:sldMkLst>
        <pc:spChg chg="mod">
          <ac:chgData name="Медицински Симулациски Центар" userId="e278a608-3a3f-40a4-a2b9-c3bfc9b18d40" providerId="ADAL" clId="{AA9E0BAD-FE14-4D8F-84AF-915AF96EF9D6}" dt="2026-10-13T08:48:39.702" v="340" actId="20577"/>
          <ac:spMkLst>
            <pc:docMk/>
            <pc:sldMk cId="200001" sldId="257"/>
            <ac:spMk id="27" creationId="{30EE82C0-15D4-A13E-54E0-33D2414F31FB}"/>
          </ac:spMkLst>
        </pc:spChg>
      </pc:sldChg>
      <pc:sldChg chg="modSp mod">
        <pc:chgData name="Медицински Симулациски Центар" userId="e278a608-3a3f-40a4-a2b9-c3bfc9b18d40" providerId="ADAL" clId="{AA9E0BAD-FE14-4D8F-84AF-915AF96EF9D6}" dt="2026-10-13T08:48:49.036" v="342" actId="20577"/>
        <pc:sldMkLst>
          <pc:docMk/>
          <pc:sldMk cId="300001" sldId="258"/>
        </pc:sldMkLst>
        <pc:spChg chg="mod">
          <ac:chgData name="Медицински Симулациски Центар" userId="e278a608-3a3f-40a4-a2b9-c3bfc9b18d40" providerId="ADAL" clId="{AA9E0BAD-FE14-4D8F-84AF-915AF96EF9D6}" dt="2026-10-13T08:40:44.858" v="329" actId="20577"/>
          <ac:spMkLst>
            <pc:docMk/>
            <pc:sldMk cId="300001" sldId="258"/>
            <ac:spMk id="8" creationId="{00000003-0008-4000-8000-000000000000}"/>
          </ac:spMkLst>
        </pc:spChg>
        <pc:spChg chg="mod">
          <ac:chgData name="Медицински Симулациски Центар" userId="e278a608-3a3f-40a4-a2b9-c3bfc9b18d40" providerId="ADAL" clId="{AA9E0BAD-FE14-4D8F-84AF-915AF96EF9D6}" dt="2026-10-13T08:18:51.353" v="149" actId="20577"/>
          <ac:spMkLst>
            <pc:docMk/>
            <pc:sldMk cId="300001" sldId="258"/>
            <ac:spMk id="12" creationId="{00000003-000C-4000-8000-000000000000}"/>
          </ac:spMkLst>
        </pc:spChg>
        <pc:spChg chg="mod">
          <ac:chgData name="Медицински Симулациски Центар" userId="e278a608-3a3f-40a4-a2b9-c3bfc9b18d40" providerId="ADAL" clId="{AA9E0BAD-FE14-4D8F-84AF-915AF96EF9D6}" dt="2026-10-13T08:48:49.036" v="342" actId="20577"/>
          <ac:spMkLst>
            <pc:docMk/>
            <pc:sldMk cId="300001" sldId="258"/>
            <ac:spMk id="24" creationId="{F190C4CD-E82A-1E21-B41E-18006518C58D}"/>
          </ac:spMkLst>
        </pc:spChg>
      </pc:sldChg>
      <pc:sldChg chg="addSp delSp modSp mod">
        <pc:chgData name="Медицински Симулациски Центар" userId="e278a608-3a3f-40a4-a2b9-c3bfc9b18d40" providerId="ADAL" clId="{AA9E0BAD-FE14-4D8F-84AF-915AF96EF9D6}" dt="2026-10-13T08:52:36.869" v="348" actId="20577"/>
        <pc:sldMkLst>
          <pc:docMk/>
          <pc:sldMk cId="400001" sldId="259"/>
        </pc:sldMkLst>
        <pc:spChg chg="mod">
          <ac:chgData name="Медицински Симулациски Центар" userId="e278a608-3a3f-40a4-a2b9-c3bfc9b18d40" providerId="ADAL" clId="{AA9E0BAD-FE14-4D8F-84AF-915AF96EF9D6}" dt="2026-10-13T08:52:36.869" v="348" actId="20577"/>
          <ac:spMkLst>
            <pc:docMk/>
            <pc:sldMk cId="400001" sldId="259"/>
            <ac:spMk id="21" creationId="{00000004-0012-4000-8000-000000000000}"/>
          </ac:spMkLst>
        </pc:spChg>
      </pc:sldChg>
      <pc:sldChg chg="modSp mod">
        <pc:chgData name="Медицински Симулациски Центар" userId="e278a608-3a3f-40a4-a2b9-c3bfc9b18d40" providerId="ADAL" clId="{AA9E0BAD-FE14-4D8F-84AF-915AF96EF9D6}" dt="2026-10-13T08:43:56.552" v="336" actId="20577"/>
        <pc:sldMkLst>
          <pc:docMk/>
          <pc:sldMk cId="500001" sldId="260"/>
        </pc:sldMkLst>
        <pc:spChg chg="mod">
          <ac:chgData name="Медицински Симулациски Центар" userId="e278a608-3a3f-40a4-a2b9-c3bfc9b18d40" providerId="ADAL" clId="{AA9E0BAD-FE14-4D8F-84AF-915AF96EF9D6}" dt="2026-10-13T08:43:56.552" v="336" actId="20577"/>
          <ac:spMkLst>
            <pc:docMk/>
            <pc:sldMk cId="500001" sldId="260"/>
            <ac:spMk id="8" creationId="{00000005-0008-4000-8000-000000000000}"/>
          </ac:spMkLst>
        </pc:spChg>
        <pc:spChg chg="mod">
          <ac:chgData name="Медицински Симулациски Центар" userId="e278a608-3a3f-40a4-a2b9-c3bfc9b18d40" providerId="ADAL" clId="{AA9E0BAD-FE14-4D8F-84AF-915AF96EF9D6}" dt="2026-10-13T08:31:46.860" v="324" actId="20577"/>
          <ac:spMkLst>
            <pc:docMk/>
            <pc:sldMk cId="500001" sldId="260"/>
            <ac:spMk id="10" creationId="{00000005-000A-4000-8000-000000000000}"/>
          </ac:spMkLst>
        </pc:spChg>
        <pc:picChg chg="mod">
          <ac:chgData name="Медицински Симулациски Центар" userId="e278a608-3a3f-40a4-a2b9-c3bfc9b18d40" providerId="ADAL" clId="{AA9E0BAD-FE14-4D8F-84AF-915AF96EF9D6}" dt="2026-10-08T06:28:20.953" v="1" actId="26606"/>
          <ac:picMkLst>
            <pc:docMk/>
            <pc:sldMk cId="500001" sldId="260"/>
            <ac:picMk id="20" creationId="{371BB0D2-CDE3-1A72-2BEC-F82031ED1AC7}"/>
          </ac:picMkLst>
        </pc:picChg>
        <pc:picChg chg="mod">
          <ac:chgData name="Медицински Симулациски Центар" userId="e278a608-3a3f-40a4-a2b9-c3bfc9b18d40" providerId="ADAL" clId="{AA9E0BAD-FE14-4D8F-84AF-915AF96EF9D6}" dt="2026-10-08T06:28:20.953" v="1" actId="26606"/>
          <ac:picMkLst>
            <pc:docMk/>
            <pc:sldMk cId="500001" sldId="260"/>
            <ac:picMk id="21" creationId="{2F94485B-7158-99D2-2A71-3F11624059F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66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27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0000001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599" y="114300"/>
            <a:ext cx="7737696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200" b="1">
                <a:solidFill>
                  <a:srgbClr val="0B6F6A"/>
                </a:solidFill>
                <a:latin typeface="Aptos"/>
                <a:ea typeface="Aptos"/>
                <a:cs typeface="Aptos"/>
              </a:defRPr>
            </a:pPr>
            <a:r>
              <a:rPr lang="en-US" sz="1200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J</a:t>
            </a:r>
            <a:r>
              <a:rPr sz="1200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АВЕН ПОВИК</a:t>
            </a:r>
            <a:r>
              <a:rPr lang="mk-MK" sz="1200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 ОД МЕДИЦИНСКИ СИМУЛАЦИСКИ ЦЕНТАР </a:t>
            </a:r>
            <a:r>
              <a:rPr sz="1200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  •  </a:t>
            </a:r>
            <a:r>
              <a:rPr lang="en-US" sz="1200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2</a:t>
            </a:r>
            <a:r>
              <a:rPr lang="mk-MK" sz="1200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8</a:t>
            </a:r>
            <a:r>
              <a:rPr lang="en-US" sz="1200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.11.</a:t>
            </a:r>
            <a:r>
              <a:rPr sz="1200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2026</a:t>
            </a:r>
            <a:r>
              <a:rPr lang="en-US" sz="1200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-02.12.2026</a:t>
            </a:r>
            <a:endParaRPr sz="1200" b="1" dirty="0">
              <a:solidFill>
                <a:srgbClr val="0B6F6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000001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838200"/>
            <a:ext cx="819150" cy="57150"/>
          </a:xfrm>
          <a:prstGeom prst="rect">
            <a:avLst/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000001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9906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57197" lnSpcReduction="20000"/>
          </a:bodyPr>
          <a:lstStyle/>
          <a:p>
            <a:pPr algn="l">
              <a:defRPr sz="495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defRPr>
            </a:pPr>
            <a:r>
              <a:rPr sz="49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Повик</a:t>
            </a:r>
            <a:r>
              <a:rPr sz="49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49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до</a:t>
            </a:r>
            <a:r>
              <a:rPr sz="49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49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здравствени</a:t>
            </a:r>
            <a:r>
              <a:rPr lang="en-US" sz="49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mk-MK" sz="49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п</a:t>
            </a:r>
            <a:r>
              <a:rPr sz="49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рофесионалци</a:t>
            </a:r>
            <a:r>
              <a:rPr lang="en-US" sz="49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</a:p>
          <a:p>
            <a:pPr algn="l">
              <a:defRPr sz="495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defRPr>
            </a:pPr>
            <a:r>
              <a:rPr lang="mk-MK" sz="49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за меѓународни ЕРЦ обука за БЛС –основно одржување во живот (</a:t>
            </a:r>
            <a:r>
              <a:rPr lang="en-US" sz="49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ERC Basic Life Support) </a:t>
            </a:r>
            <a:r>
              <a:rPr lang="mk-MK" sz="49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и АЛС</a:t>
            </a:r>
            <a:r>
              <a:rPr lang="en-US" sz="49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-</a:t>
            </a:r>
            <a:r>
              <a:rPr lang="mk-MK" sz="49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напредно одржување во живот (</a:t>
            </a:r>
            <a:r>
              <a:rPr lang="en-US" sz="49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ERC Advanced Life Support)</a:t>
            </a:r>
            <a:r>
              <a:rPr lang="mk-MK" sz="49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  <a:endParaRPr sz="4950" b="1" dirty="0">
              <a:solidFill>
                <a:srgbClr val="173B3F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000001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628900"/>
            <a:ext cx="8382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92500" lnSpcReduction="20000"/>
          </a:bodyPr>
          <a:lstStyle/>
          <a:p>
            <a:pPr algn="l">
              <a:defRPr sz="2025" b="0">
                <a:solidFill>
                  <a:srgbClr val="0B6F6A"/>
                </a:solidFill>
                <a:latin typeface="Aptos"/>
                <a:ea typeface="Aptos"/>
                <a:cs typeface="Aptos"/>
              </a:defRPr>
            </a:pPr>
            <a:r>
              <a:rPr sz="2025" b="0" dirty="0" err="1">
                <a:solidFill>
                  <a:srgbClr val="0B6F6A"/>
                </a:solidFill>
                <a:latin typeface="Aptos"/>
                <a:ea typeface="Aptos"/>
                <a:cs typeface="Aptos"/>
              </a:rPr>
              <a:t>Споделете</a:t>
            </a:r>
            <a:r>
              <a:rPr sz="2025" b="0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dirty="0" err="1">
                <a:solidFill>
                  <a:srgbClr val="0B6F6A"/>
                </a:solidFill>
                <a:latin typeface="Aptos"/>
                <a:ea typeface="Aptos"/>
                <a:cs typeface="Aptos"/>
              </a:rPr>
              <a:t>знаење</a:t>
            </a:r>
            <a:r>
              <a:rPr lang="mk-MK" sz="2025" b="0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 со меѓународни</a:t>
            </a:r>
            <a:r>
              <a:rPr lang="en-US" sz="2025" b="0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 </a:t>
            </a:r>
            <a:r>
              <a:rPr lang="mk-MK" sz="2025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ЕРЦ едукатори</a:t>
            </a:r>
            <a:r>
              <a:rPr sz="2025" b="0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. </a:t>
            </a:r>
            <a:endParaRPr lang="mk-MK" sz="2025" b="0" dirty="0">
              <a:solidFill>
                <a:srgbClr val="0B6F6A"/>
              </a:solidFill>
              <a:latin typeface="Aptos"/>
              <a:ea typeface="Aptos"/>
              <a:cs typeface="Aptos"/>
            </a:endParaRPr>
          </a:p>
          <a:p>
            <a:pPr algn="l">
              <a:defRPr sz="2025" b="0">
                <a:solidFill>
                  <a:srgbClr val="0B6F6A"/>
                </a:solidFill>
                <a:latin typeface="Aptos"/>
                <a:ea typeface="Aptos"/>
                <a:cs typeface="Aptos"/>
              </a:defRPr>
            </a:pPr>
            <a:r>
              <a:rPr sz="2025" b="0" dirty="0" err="1">
                <a:solidFill>
                  <a:srgbClr val="0B6F6A"/>
                </a:solidFill>
                <a:latin typeface="Aptos"/>
                <a:ea typeface="Aptos"/>
                <a:cs typeface="Aptos"/>
              </a:rPr>
              <a:t>Развијте</a:t>
            </a:r>
            <a:r>
              <a:rPr lang="mk-MK" sz="2025" b="0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 меѓународна </a:t>
            </a:r>
            <a:r>
              <a:rPr lang="mk-MK" sz="2025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пракса</a:t>
            </a:r>
            <a:endParaRPr sz="2025" b="0" dirty="0">
              <a:solidFill>
                <a:srgbClr val="0B6F6A"/>
              </a:solidFill>
              <a:latin typeface="Aptos"/>
              <a:ea typeface="Aptos"/>
              <a:cs typeface="Aptos"/>
            </a:endParaRPr>
          </a:p>
          <a:p>
            <a:pPr algn="l">
              <a:defRPr sz="2025" b="0">
                <a:solidFill>
                  <a:srgbClr val="0B6F6A"/>
                </a:solidFill>
                <a:latin typeface="Aptos"/>
                <a:ea typeface="Aptos"/>
                <a:cs typeface="Aptos"/>
              </a:defRPr>
            </a:pPr>
            <a:r>
              <a:rPr sz="2025" b="0" dirty="0" err="1">
                <a:solidFill>
                  <a:srgbClr val="0B6F6A"/>
                </a:solidFill>
                <a:latin typeface="Aptos"/>
                <a:ea typeface="Aptos"/>
                <a:cs typeface="Aptos"/>
              </a:rPr>
              <a:t>Придонесете</a:t>
            </a:r>
            <a:r>
              <a:rPr sz="2025" b="0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dirty="0" err="1">
                <a:solidFill>
                  <a:srgbClr val="0B6F6A"/>
                </a:solidFill>
                <a:latin typeface="Aptos"/>
                <a:ea typeface="Aptos"/>
                <a:cs typeface="Aptos"/>
              </a:rPr>
              <a:t>кон</a:t>
            </a:r>
            <a:r>
              <a:rPr sz="2025" b="0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dirty="0" err="1">
                <a:solidFill>
                  <a:srgbClr val="0B6F6A"/>
                </a:solidFill>
                <a:latin typeface="Aptos"/>
                <a:ea typeface="Aptos"/>
                <a:cs typeface="Aptos"/>
              </a:rPr>
              <a:t>подобра</a:t>
            </a:r>
            <a:r>
              <a:rPr sz="2025" b="0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dirty="0" err="1">
                <a:solidFill>
                  <a:srgbClr val="0B6F6A"/>
                </a:solidFill>
                <a:latin typeface="Aptos"/>
                <a:ea typeface="Aptos"/>
                <a:cs typeface="Aptos"/>
              </a:rPr>
              <a:t>грижа</a:t>
            </a:r>
            <a:r>
              <a:rPr sz="2025" b="0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31836" b="31836"/>
          <a:stretch>
            <a:fillRect/>
          </a:stretch>
        </p:blipFill>
        <p:spPr>
          <a:xfrm>
            <a:off x="0" y="3905250"/>
            <a:ext cx="12192000" cy="29527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000001-0005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3848100"/>
            <a:ext cx="12192000" cy="57150"/>
          </a:xfrm>
          <a:prstGeom prst="rect">
            <a:avLst/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pic>
        <p:nvPicPr>
          <p:cNvPr id="10" name="Picture 9" descr="An Update on European Resuscitation Council Guidelines ...">
            <a:extLst>
              <a:ext uri="{FF2B5EF4-FFF2-40B4-BE49-F238E27FC236}">
                <a16:creationId xmlns:a16="http://schemas.microsoft.com/office/drawing/2014/main" id="{EA5A3436-A8D6-F49B-CD6C-E612579D4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599" y="2522908"/>
            <a:ext cx="2018923" cy="8790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DDE32F7-73EC-54B5-E47A-4C5BBEC0B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142" y="2238084"/>
            <a:ext cx="1284449" cy="13150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966B9F-B0AC-82E9-458F-82A23365E8FE}"/>
              </a:ext>
            </a:extLst>
          </p:cNvPr>
          <p:cNvSpPr txBox="1"/>
          <p:nvPr/>
        </p:nvSpPr>
        <p:spPr>
          <a:xfrm>
            <a:off x="12665798" y="9777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00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0000002-0001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247650"/>
            <a:ext cx="304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125" b="1">
                <a:solidFill>
                  <a:srgbClr val="0B6F6A"/>
                </a:solidFill>
                <a:latin typeface="Aptos"/>
                <a:ea typeface="Aptos"/>
                <a:cs typeface="Aptos"/>
              </a:defRPr>
            </a:pPr>
            <a:r>
              <a:rPr lang="mk-MK" sz="1125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ВТОРА МЕЃУНАРОДНА ЕРЦ </a:t>
            </a:r>
            <a:r>
              <a:rPr sz="1125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ЕДУКАЦИЈА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000002-0002-4000-8000-000000000000}"/>
              </a:ext>
            </a:extLst>
          </p:cNvPr>
          <p:cNvSpPr>
            <a:spLocks noGrp="1"/>
          </p:cNvSpPr>
          <p:nvPr/>
        </p:nvSpPr>
        <p:spPr>
          <a:xfrm>
            <a:off x="11049000" y="247650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defRPr sz="1125" b="1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E777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000002-0003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552450"/>
            <a:ext cx="11049000" cy="19050"/>
          </a:xfrm>
          <a:prstGeom prst="rect">
            <a:avLst/>
          </a:prstGeom>
          <a:solidFill>
            <a:srgbClr val="DCECEA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000002-0004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742950"/>
            <a:ext cx="10572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84167" lnSpcReduction="20000"/>
          </a:bodyPr>
          <a:lstStyle/>
          <a:p>
            <a:pPr algn="l">
              <a:defRPr sz="375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defRPr>
            </a:pPr>
            <a:r>
              <a:rPr sz="37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Вашето</a:t>
            </a:r>
            <a:r>
              <a:rPr sz="37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37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практично</a:t>
            </a:r>
            <a:r>
              <a:rPr sz="37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37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искуство</a:t>
            </a:r>
            <a:r>
              <a:rPr sz="37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37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може</a:t>
            </a:r>
            <a:r>
              <a:rPr sz="37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37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да</a:t>
            </a:r>
            <a:r>
              <a:rPr sz="37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37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стане</a:t>
            </a:r>
            <a:endParaRPr sz="3750" b="1" dirty="0">
              <a:solidFill>
                <a:srgbClr val="173B3F"/>
              </a:solidFill>
              <a:latin typeface="Aptos Display"/>
              <a:ea typeface="Aptos Display"/>
              <a:cs typeface="Aptos Display"/>
            </a:endParaRPr>
          </a:p>
          <a:p>
            <a:pPr algn="l">
              <a:defRPr sz="375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defRPr>
            </a:pPr>
            <a:r>
              <a:rPr sz="37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знаење</a:t>
            </a:r>
            <a:r>
              <a:rPr sz="37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37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за</a:t>
            </a:r>
            <a:r>
              <a:rPr sz="37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37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целата</a:t>
            </a:r>
            <a:r>
              <a:rPr lang="en-US" sz="37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mk-MK" sz="3750" b="1" dirty="0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меѓународна </a:t>
            </a:r>
            <a:r>
              <a:rPr sz="3750" b="1" dirty="0" err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заедница</a:t>
            </a:r>
            <a:endParaRPr sz="3750" b="1" dirty="0">
              <a:solidFill>
                <a:srgbClr val="173B3F"/>
              </a:solidFill>
              <a:latin typeface="Aptos Display"/>
              <a:ea typeface="Aptos Display"/>
              <a:cs typeface="Aptos Display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14127" b="14127"/>
          <a:stretch>
            <a:fillRect/>
          </a:stretch>
        </p:blipFill>
        <p:spPr>
          <a:xfrm>
            <a:off x="571500" y="1885950"/>
            <a:ext cx="4000500" cy="43053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000002-0005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6191250"/>
            <a:ext cx="4000500" cy="66675"/>
          </a:xfrm>
          <a:prstGeom prst="rect">
            <a:avLst/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000002-0006-4000-8000-000000000000}"/>
              </a:ext>
            </a:extLst>
          </p:cNvPr>
          <p:cNvSpPr>
            <a:spLocks noGrp="1"/>
          </p:cNvSpPr>
          <p:nvPr/>
        </p:nvSpPr>
        <p:spPr>
          <a:xfrm>
            <a:off x="5048250" y="186690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350" b="1">
                <a:solidFill>
                  <a:srgbClr val="FF6B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6B5E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000002-0007-4000-8000-000000000000}"/>
              </a:ext>
            </a:extLst>
          </p:cNvPr>
          <p:cNvSpPr>
            <a:spLocks noGrp="1"/>
          </p:cNvSpPr>
          <p:nvPr/>
        </p:nvSpPr>
        <p:spPr>
          <a:xfrm>
            <a:off x="5638800" y="1847850"/>
            <a:ext cx="552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875" b="1">
                <a:solidFill>
                  <a:srgbClr val="0B6F6A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Лекари и специјализанти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000002-0008-4000-8000-000000000000}"/>
              </a:ext>
            </a:extLst>
          </p:cNvPr>
          <p:cNvSpPr>
            <a:spLocks noGrp="1"/>
          </p:cNvSpPr>
          <p:nvPr/>
        </p:nvSpPr>
        <p:spPr>
          <a:xfrm>
            <a:off x="5638800" y="2209800"/>
            <a:ext cx="5429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350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779"/>
                </a:solidFill>
                <a:latin typeface="Aptos"/>
                <a:ea typeface="Aptos"/>
                <a:cs typeface="Aptos"/>
              </a:rPr>
              <a:t>Клинички случаи, одлучување и тимска практика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000002-0009-4000-8000-000000000000}"/>
              </a:ext>
            </a:extLst>
          </p:cNvPr>
          <p:cNvSpPr>
            <a:spLocks noGrp="1"/>
          </p:cNvSpPr>
          <p:nvPr/>
        </p:nvSpPr>
        <p:spPr>
          <a:xfrm>
            <a:off x="5048250" y="2724150"/>
            <a:ext cx="6191250" cy="19050"/>
          </a:xfrm>
          <a:prstGeom prst="rect">
            <a:avLst/>
          </a:prstGeom>
          <a:solidFill>
            <a:srgbClr val="DCECEA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000002-000A-4000-8000-000000000000}"/>
              </a:ext>
            </a:extLst>
          </p:cNvPr>
          <p:cNvSpPr>
            <a:spLocks noGrp="1"/>
          </p:cNvSpPr>
          <p:nvPr/>
        </p:nvSpPr>
        <p:spPr>
          <a:xfrm>
            <a:off x="5048250" y="285750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350" b="1">
                <a:solidFill>
                  <a:srgbClr val="FF6B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6B5E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000002-000B-4000-8000-000000000000}"/>
              </a:ext>
            </a:extLst>
          </p:cNvPr>
          <p:cNvSpPr>
            <a:spLocks noGrp="1"/>
          </p:cNvSpPr>
          <p:nvPr/>
        </p:nvSpPr>
        <p:spPr>
          <a:xfrm>
            <a:off x="5638800" y="2838450"/>
            <a:ext cx="552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875" b="1">
                <a:solidFill>
                  <a:srgbClr val="0B6F6A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Медицински сестри и техничари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000002-000C-4000-8000-000000000000}"/>
              </a:ext>
            </a:extLst>
          </p:cNvPr>
          <p:cNvSpPr>
            <a:spLocks noGrp="1"/>
          </p:cNvSpPr>
          <p:nvPr/>
        </p:nvSpPr>
        <p:spPr>
          <a:xfrm>
            <a:off x="5638800" y="3200400"/>
            <a:ext cx="5429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350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779"/>
                </a:solidFill>
                <a:latin typeface="Aptos"/>
                <a:ea typeface="Aptos"/>
                <a:cs typeface="Aptos"/>
              </a:rPr>
              <a:t>Безбедност, комуникација и континуитет на грижата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000002-000D-4000-8000-000000000000}"/>
              </a:ext>
            </a:extLst>
          </p:cNvPr>
          <p:cNvSpPr>
            <a:spLocks noGrp="1"/>
          </p:cNvSpPr>
          <p:nvPr/>
        </p:nvSpPr>
        <p:spPr>
          <a:xfrm>
            <a:off x="5048250" y="3714750"/>
            <a:ext cx="6191250" cy="19050"/>
          </a:xfrm>
          <a:prstGeom prst="rect">
            <a:avLst/>
          </a:prstGeom>
          <a:solidFill>
            <a:srgbClr val="DCECEA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000002-000E-4000-8000-000000000000}"/>
              </a:ext>
            </a:extLst>
          </p:cNvPr>
          <p:cNvSpPr>
            <a:spLocks noGrp="1"/>
          </p:cNvSpPr>
          <p:nvPr/>
        </p:nvSpPr>
        <p:spPr>
          <a:xfrm>
            <a:off x="5048250" y="384810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350" b="1">
                <a:solidFill>
                  <a:srgbClr val="FF6B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6B5E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000002-000F-4000-8000-000000000000}"/>
              </a:ext>
            </a:extLst>
          </p:cNvPr>
          <p:cNvSpPr>
            <a:spLocks noGrp="1"/>
          </p:cNvSpPr>
          <p:nvPr/>
        </p:nvSpPr>
        <p:spPr>
          <a:xfrm>
            <a:off x="5638800" y="3829050"/>
            <a:ext cx="552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875" b="1">
                <a:solidFill>
                  <a:srgbClr val="0B6F6A"/>
                </a:solidFill>
                <a:latin typeface="Aptos Display"/>
                <a:ea typeface="Aptos Display"/>
                <a:cs typeface="Aptos Display"/>
              </a:defRPr>
            </a:pPr>
            <a:r>
              <a:rPr lang="mk-MK" sz="1875" b="1" dirty="0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Стоматолози и ф</a:t>
            </a:r>
            <a:r>
              <a:rPr sz="1875" b="1" dirty="0" err="1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армацевти</a:t>
            </a:r>
            <a:endParaRPr sz="1875" b="1" dirty="0">
              <a:solidFill>
                <a:srgbClr val="0B6F6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000002-0010-4000-8000-000000000000}"/>
              </a:ext>
            </a:extLst>
          </p:cNvPr>
          <p:cNvSpPr>
            <a:spLocks noGrp="1"/>
          </p:cNvSpPr>
          <p:nvPr/>
        </p:nvSpPr>
        <p:spPr>
          <a:xfrm>
            <a:off x="5638800" y="4191000"/>
            <a:ext cx="5429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350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779"/>
                </a:solidFill>
                <a:latin typeface="Aptos"/>
                <a:ea typeface="Aptos"/>
                <a:cs typeface="Aptos"/>
              </a:rPr>
              <a:t>Рационална терапија и безбедна примена на лекови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000002-0011-4000-8000-000000000000}"/>
              </a:ext>
            </a:extLst>
          </p:cNvPr>
          <p:cNvSpPr>
            <a:spLocks noGrp="1"/>
          </p:cNvSpPr>
          <p:nvPr/>
        </p:nvSpPr>
        <p:spPr>
          <a:xfrm>
            <a:off x="5048250" y="4705350"/>
            <a:ext cx="6191250" cy="19050"/>
          </a:xfrm>
          <a:prstGeom prst="rect">
            <a:avLst/>
          </a:prstGeom>
          <a:solidFill>
            <a:srgbClr val="DCECEA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000002-0012-4000-8000-000000000000}"/>
              </a:ext>
            </a:extLst>
          </p:cNvPr>
          <p:cNvSpPr>
            <a:spLocks noGrp="1"/>
          </p:cNvSpPr>
          <p:nvPr/>
        </p:nvSpPr>
        <p:spPr>
          <a:xfrm>
            <a:off x="5048250" y="483870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350" b="1">
                <a:solidFill>
                  <a:srgbClr val="FF6B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6B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000002-0013-4000-8000-000000000000}"/>
              </a:ext>
            </a:extLst>
          </p:cNvPr>
          <p:cNvSpPr>
            <a:spLocks noGrp="1"/>
          </p:cNvSpPr>
          <p:nvPr/>
        </p:nvSpPr>
        <p:spPr>
          <a:xfrm>
            <a:off x="5638800" y="4819650"/>
            <a:ext cx="552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70000" lnSpcReduction="20000"/>
          </a:bodyPr>
          <a:lstStyle/>
          <a:p>
            <a:pPr algn="l">
              <a:defRPr sz="1875" b="1">
                <a:solidFill>
                  <a:srgbClr val="0B6F6A"/>
                </a:solidFill>
                <a:latin typeface="Aptos Display"/>
                <a:ea typeface="Aptos Display"/>
                <a:cs typeface="Aptos Display"/>
              </a:defRPr>
            </a:pPr>
            <a:r>
              <a:rPr lang="mk-MK" sz="1875" b="1" dirty="0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Сите други</a:t>
            </a:r>
            <a:r>
              <a:rPr sz="1875" b="1" dirty="0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 здравствени професионалци</a:t>
            </a:r>
            <a:r>
              <a:rPr lang="mk-MK" sz="1875" b="1" dirty="0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 и немедицински персонал кој што сака да има меѓународни ЕРЦ сертификати</a:t>
            </a:r>
            <a:endParaRPr sz="1875" b="1" dirty="0">
              <a:solidFill>
                <a:srgbClr val="0B6F6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000002-0014-4000-8000-000000000000}"/>
              </a:ext>
            </a:extLst>
          </p:cNvPr>
          <p:cNvSpPr>
            <a:spLocks noGrp="1"/>
          </p:cNvSpPr>
          <p:nvPr/>
        </p:nvSpPr>
        <p:spPr>
          <a:xfrm>
            <a:off x="5638800" y="5181600"/>
            <a:ext cx="5429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350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779"/>
                </a:solidFill>
                <a:latin typeface="Aptos"/>
                <a:ea typeface="Aptos"/>
                <a:cs typeface="Aptos"/>
              </a:rPr>
              <a:t>Мултидисциплинарна перспектива и практични вештини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000002-0015-4000-8000-000000000000}"/>
              </a:ext>
            </a:extLst>
          </p:cNvPr>
          <p:cNvSpPr>
            <a:spLocks noGrp="1"/>
          </p:cNvSpPr>
          <p:nvPr/>
        </p:nvSpPr>
        <p:spPr>
          <a:xfrm>
            <a:off x="5048250" y="5943600"/>
            <a:ext cx="619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92500"/>
          </a:bodyPr>
          <a:lstStyle/>
          <a:p>
            <a:pPr algn="l">
              <a:defRPr sz="1500" b="1">
                <a:solidFill>
                  <a:srgbClr val="173B3F"/>
                </a:solidFill>
                <a:latin typeface="Aptos"/>
                <a:ea typeface="Aptos"/>
                <a:cs typeface="Aptos"/>
              </a:defRPr>
            </a:pPr>
            <a:r>
              <a:rPr sz="1500" b="1" dirty="0" err="1">
                <a:solidFill>
                  <a:srgbClr val="173B3F"/>
                </a:solidFill>
                <a:latin typeface="Aptos"/>
                <a:ea typeface="Aptos"/>
                <a:cs typeface="Aptos"/>
              </a:rPr>
              <a:t>Различни</a:t>
            </a:r>
            <a:r>
              <a:rPr sz="1500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1" dirty="0" err="1">
                <a:solidFill>
                  <a:srgbClr val="173B3F"/>
                </a:solidFill>
                <a:latin typeface="Aptos"/>
                <a:ea typeface="Aptos"/>
                <a:cs typeface="Aptos"/>
              </a:rPr>
              <a:t>улоги</a:t>
            </a:r>
            <a:r>
              <a:rPr sz="1500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. </a:t>
            </a:r>
            <a:r>
              <a:rPr sz="1500" b="1" dirty="0" err="1">
                <a:solidFill>
                  <a:srgbClr val="173B3F"/>
                </a:solidFill>
                <a:latin typeface="Aptos"/>
                <a:ea typeface="Aptos"/>
                <a:cs typeface="Aptos"/>
              </a:rPr>
              <a:t>Една</a:t>
            </a:r>
            <a:r>
              <a:rPr sz="1500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1" dirty="0" err="1">
                <a:solidFill>
                  <a:srgbClr val="173B3F"/>
                </a:solidFill>
                <a:latin typeface="Aptos"/>
                <a:ea typeface="Aptos"/>
                <a:cs typeface="Aptos"/>
              </a:rPr>
              <a:t>заедничка</a:t>
            </a:r>
            <a:r>
              <a:rPr sz="1500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1" dirty="0" err="1">
                <a:solidFill>
                  <a:srgbClr val="173B3F"/>
                </a:solidFill>
                <a:latin typeface="Aptos"/>
                <a:ea typeface="Aptos"/>
                <a:cs typeface="Aptos"/>
              </a:rPr>
              <a:t>цел</a:t>
            </a:r>
            <a:r>
              <a:rPr sz="1500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: </a:t>
            </a:r>
            <a:r>
              <a:rPr sz="1500" b="1" dirty="0" err="1">
                <a:solidFill>
                  <a:srgbClr val="173B3F"/>
                </a:solidFill>
                <a:latin typeface="Aptos"/>
                <a:ea typeface="Aptos"/>
                <a:cs typeface="Aptos"/>
              </a:rPr>
              <a:t>подобра</a:t>
            </a:r>
            <a:r>
              <a:rPr sz="1500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1" dirty="0" err="1">
                <a:solidFill>
                  <a:srgbClr val="173B3F"/>
                </a:solidFill>
                <a:latin typeface="Aptos"/>
                <a:ea typeface="Aptos"/>
                <a:cs typeface="Aptos"/>
              </a:rPr>
              <a:t>грижа</a:t>
            </a:r>
            <a:r>
              <a:rPr lang="mk-MK" sz="1500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 по ЕРЦ стандарди</a:t>
            </a:r>
            <a:endParaRPr sz="1500" b="1" dirty="0">
              <a:solidFill>
                <a:srgbClr val="173B3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EE82C0-15D4-A13E-54E0-33D2414F31FB}"/>
              </a:ext>
            </a:extLst>
          </p:cNvPr>
          <p:cNvSpPr txBox="1"/>
          <p:nvPr/>
        </p:nvSpPr>
        <p:spPr>
          <a:xfrm>
            <a:off x="3463047" y="152400"/>
            <a:ext cx="277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2</a:t>
            </a:r>
            <a:r>
              <a:rPr lang="mk-MK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8</a:t>
            </a:r>
            <a:r>
              <a:rPr lang="en-US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.11.2026-02.12.2026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200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0000003-0001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247650"/>
            <a:ext cx="304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 sz="1125" b="1">
                <a:solidFill>
                  <a:srgbClr val="0B6F6A"/>
                </a:solidFill>
                <a:latin typeface="Aptos"/>
                <a:ea typeface="Aptos"/>
                <a:cs typeface="Aptos"/>
              </a:defRPr>
            </a:pPr>
            <a:r>
              <a:rPr lang="mk-MK" sz="1125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ВТОРА МЕЃУНАРОДНА ЕРЦ ЕДУКАЦИЈА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000003-0002-4000-8000-000000000000}"/>
              </a:ext>
            </a:extLst>
          </p:cNvPr>
          <p:cNvSpPr>
            <a:spLocks noGrp="1"/>
          </p:cNvSpPr>
          <p:nvPr/>
        </p:nvSpPr>
        <p:spPr>
          <a:xfrm>
            <a:off x="11049000" y="247650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defRPr sz="1125" b="1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E777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000003-0003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552450"/>
            <a:ext cx="11049000" cy="19050"/>
          </a:xfrm>
          <a:prstGeom prst="rect">
            <a:avLst/>
          </a:prstGeom>
          <a:solidFill>
            <a:srgbClr val="DCECEA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000003-0004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742950"/>
            <a:ext cx="1066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97393"/>
          </a:bodyPr>
          <a:lstStyle/>
          <a:p>
            <a:pPr algn="l">
              <a:defRPr sz="390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defRPr>
            </a:pPr>
            <a:r>
              <a:rPr sz="390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Добивате развој; придонесувате со искуство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000003-0005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1809750"/>
            <a:ext cx="4476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650" b="1">
                <a:solidFill>
                  <a:srgbClr val="0B6F6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B6F6A"/>
                </a:solidFill>
                <a:latin typeface="Aptos"/>
                <a:ea typeface="Aptos"/>
                <a:cs typeface="Aptos"/>
              </a:rPr>
              <a:t>ДОБИВАТЕ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000003-0006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2266950"/>
            <a:ext cx="44767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87960" lnSpcReduction="10000"/>
          </a:bodyPr>
          <a:lstStyle/>
          <a:p>
            <a:pPr algn="l">
              <a:defRPr sz="435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професионален</a:t>
            </a:r>
          </a:p>
          <a:p>
            <a:pPr algn="l">
              <a:defRPr sz="435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развој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000003-0007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3886200"/>
            <a:ext cx="285750" cy="38100"/>
          </a:xfrm>
          <a:prstGeom prst="rect">
            <a:avLst/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000003-0008-4000-8000-000000000000}"/>
              </a:ext>
            </a:extLst>
          </p:cNvPr>
          <p:cNvSpPr>
            <a:spLocks noGrp="1"/>
          </p:cNvSpPr>
          <p:nvPr/>
        </p:nvSpPr>
        <p:spPr>
          <a:xfrm>
            <a:off x="990600" y="3714750"/>
            <a:ext cx="428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85000" lnSpcReduction="10000"/>
          </a:bodyPr>
          <a:lstStyle/>
          <a:p>
            <a:pPr algn="l">
              <a:defRPr sz="1575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575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Структурирано</a:t>
            </a:r>
            <a:r>
              <a:rPr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практично</a:t>
            </a:r>
            <a:r>
              <a:rPr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учење</a:t>
            </a:r>
            <a:r>
              <a:rPr lang="mk-MK"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како провајдер-слушател</a:t>
            </a:r>
            <a:r>
              <a:rPr lang="en-US"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</a:t>
            </a:r>
            <a:r>
              <a:rPr lang="mk-MK"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со добивање на меѓународен сертификат</a:t>
            </a:r>
            <a:endParaRPr sz="1575" b="0" dirty="0">
              <a:solidFill>
                <a:srgbClr val="5E7779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000003-0009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4438650"/>
            <a:ext cx="285750" cy="38100"/>
          </a:xfrm>
          <a:prstGeom prst="rect">
            <a:avLst/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000003-000A-4000-8000-000000000000}"/>
              </a:ext>
            </a:extLst>
          </p:cNvPr>
          <p:cNvSpPr>
            <a:spLocks noGrp="1"/>
          </p:cNvSpPr>
          <p:nvPr/>
        </p:nvSpPr>
        <p:spPr>
          <a:xfrm>
            <a:off x="990600" y="4267200"/>
            <a:ext cx="428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575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575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Размена</a:t>
            </a:r>
            <a:r>
              <a:rPr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на</a:t>
            </a:r>
            <a:r>
              <a:rPr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реални</a:t>
            </a:r>
            <a:r>
              <a:rPr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клинички</a:t>
            </a:r>
            <a:r>
              <a:rPr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искуства</a:t>
            </a:r>
            <a:endParaRPr sz="1575" b="0" dirty="0">
              <a:solidFill>
                <a:srgbClr val="5E7779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000003-000B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4991100"/>
            <a:ext cx="285750" cy="38100"/>
          </a:xfrm>
          <a:prstGeom prst="rect">
            <a:avLst/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000003-000C-4000-8000-000000000000}"/>
              </a:ext>
            </a:extLst>
          </p:cNvPr>
          <p:cNvSpPr>
            <a:spLocks noGrp="1"/>
          </p:cNvSpPr>
          <p:nvPr/>
        </p:nvSpPr>
        <p:spPr>
          <a:xfrm>
            <a:off x="990600" y="4819650"/>
            <a:ext cx="428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92500"/>
          </a:bodyPr>
          <a:lstStyle/>
          <a:p>
            <a:pPr algn="l">
              <a:defRPr sz="1575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575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Посилна</a:t>
            </a:r>
            <a:r>
              <a:rPr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мрежа</a:t>
            </a:r>
            <a:r>
              <a:rPr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на</a:t>
            </a:r>
            <a:r>
              <a:rPr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колеги</a:t>
            </a:r>
            <a:r>
              <a:rPr lang="mk-MK" sz="1575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со меѓународен фактор</a:t>
            </a:r>
            <a:endParaRPr lang="en-US" sz="1575" b="0" dirty="0">
              <a:solidFill>
                <a:srgbClr val="5E7779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000003-000D-4000-8000-000000000000}"/>
              </a:ext>
            </a:extLst>
          </p:cNvPr>
          <p:cNvSpPr>
            <a:spLocks noGrp="1"/>
          </p:cNvSpPr>
          <p:nvPr/>
        </p:nvSpPr>
        <p:spPr>
          <a:xfrm>
            <a:off x="5467350" y="2724150"/>
            <a:ext cx="1238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99638" lnSpcReduction="10000"/>
          </a:bodyPr>
          <a:lstStyle/>
          <a:p>
            <a:pPr algn="ctr">
              <a:defRPr sz="6900" b="0">
                <a:solidFill>
                  <a:srgbClr val="FF6B5E"/>
                </a:solidFill>
                <a:latin typeface="Aptos Display"/>
                <a:ea typeface="Aptos Display"/>
                <a:cs typeface="Aptos Display"/>
              </a:defRPr>
            </a:pPr>
            <a:r>
              <a:rPr sz="6900" b="0">
                <a:solidFill>
                  <a:srgbClr val="FF6B5E"/>
                </a:solidFill>
                <a:latin typeface="Aptos Display"/>
                <a:ea typeface="Aptos Display"/>
                <a:cs typeface="Aptos Display"/>
              </a:rPr>
              <a:t>+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000003-000E-4000-8000-000000000000}"/>
              </a:ext>
            </a:extLst>
          </p:cNvPr>
          <p:cNvSpPr>
            <a:spLocks noGrp="1"/>
          </p:cNvSpPr>
          <p:nvPr/>
        </p:nvSpPr>
        <p:spPr>
          <a:xfrm>
            <a:off x="6934200" y="2419350"/>
            <a:ext cx="4476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650" b="1">
                <a:solidFill>
                  <a:srgbClr val="FF6B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6B5E"/>
                </a:solidFill>
                <a:latin typeface="Aptos"/>
                <a:ea typeface="Aptos"/>
                <a:cs typeface="Aptos"/>
              </a:rPr>
              <a:t>ПРИДОНЕСУВАТЕ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000003-000F-4000-8000-000000000000}"/>
              </a:ext>
            </a:extLst>
          </p:cNvPr>
          <p:cNvSpPr>
            <a:spLocks noGrp="1"/>
          </p:cNvSpPr>
          <p:nvPr/>
        </p:nvSpPr>
        <p:spPr>
          <a:xfrm>
            <a:off x="6934200" y="2876550"/>
            <a:ext cx="45720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99313" lnSpcReduction="10000"/>
          </a:bodyPr>
          <a:lstStyle/>
          <a:p>
            <a:pPr algn="l">
              <a:defRPr sz="3825" b="1">
                <a:solidFill>
                  <a:srgbClr val="0B6F6A"/>
                </a:solidFill>
                <a:latin typeface="Aptos Display"/>
                <a:ea typeface="Aptos Display"/>
                <a:cs typeface="Aptos Display"/>
              </a:defRPr>
            </a:pPr>
            <a:r>
              <a:rPr sz="3825" b="1" dirty="0" err="1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со</a:t>
            </a:r>
            <a:r>
              <a:rPr sz="3825" b="1" dirty="0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3825" b="1" dirty="0" err="1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знаење</a:t>
            </a:r>
            <a:r>
              <a:rPr sz="3825" b="1" dirty="0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3825" b="1" dirty="0" err="1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од</a:t>
            </a:r>
            <a:endParaRPr sz="3825" b="1" dirty="0">
              <a:solidFill>
                <a:srgbClr val="0B6F6A"/>
              </a:solidFill>
              <a:latin typeface="Aptos Display"/>
              <a:ea typeface="Aptos Display"/>
              <a:cs typeface="Aptos Display"/>
            </a:endParaRPr>
          </a:p>
          <a:p>
            <a:pPr algn="l">
              <a:defRPr sz="3825" b="1">
                <a:solidFill>
                  <a:srgbClr val="0B6F6A"/>
                </a:solidFill>
                <a:latin typeface="Aptos Display"/>
                <a:ea typeface="Aptos Display"/>
                <a:cs typeface="Aptos Display"/>
              </a:defRPr>
            </a:pPr>
            <a:r>
              <a:rPr sz="3825" b="1" dirty="0" err="1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реалната</a:t>
            </a:r>
            <a:r>
              <a:rPr sz="3825" b="1" dirty="0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3825" b="1" dirty="0" err="1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практика</a:t>
            </a:r>
            <a:endParaRPr sz="3825" b="1" dirty="0">
              <a:solidFill>
                <a:srgbClr val="0B6F6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000003-0010-4000-8000-000000000000}"/>
              </a:ext>
            </a:extLst>
          </p:cNvPr>
          <p:cNvSpPr>
            <a:spLocks noGrp="1"/>
          </p:cNvSpPr>
          <p:nvPr/>
        </p:nvSpPr>
        <p:spPr>
          <a:xfrm>
            <a:off x="6934200" y="4552950"/>
            <a:ext cx="285750" cy="38100"/>
          </a:xfrm>
          <a:prstGeom prst="rect">
            <a:avLst/>
          </a:prstGeom>
          <a:solidFill>
            <a:srgbClr val="0B6F6A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000003-0011-4000-8000-000000000000}"/>
              </a:ext>
            </a:extLst>
          </p:cNvPr>
          <p:cNvSpPr>
            <a:spLocks noGrp="1"/>
          </p:cNvSpPr>
          <p:nvPr/>
        </p:nvSpPr>
        <p:spPr>
          <a:xfrm>
            <a:off x="7353300" y="4381500"/>
            <a:ext cx="4095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500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E7779"/>
                </a:solidFill>
                <a:latin typeface="Aptos"/>
                <a:ea typeface="Aptos"/>
                <a:cs typeface="Aptos"/>
              </a:rPr>
              <a:t>Активно учество и отворена размена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000003-0012-4000-8000-000000000000}"/>
              </a:ext>
            </a:extLst>
          </p:cNvPr>
          <p:cNvSpPr>
            <a:spLocks noGrp="1"/>
          </p:cNvSpPr>
          <p:nvPr/>
        </p:nvSpPr>
        <p:spPr>
          <a:xfrm>
            <a:off x="6934200" y="5105400"/>
            <a:ext cx="285750" cy="38100"/>
          </a:xfrm>
          <a:prstGeom prst="rect">
            <a:avLst/>
          </a:prstGeom>
          <a:solidFill>
            <a:srgbClr val="0B6F6A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000003-0013-4000-8000-000000000000}"/>
              </a:ext>
            </a:extLst>
          </p:cNvPr>
          <p:cNvSpPr>
            <a:spLocks noGrp="1"/>
          </p:cNvSpPr>
          <p:nvPr/>
        </p:nvSpPr>
        <p:spPr>
          <a:xfrm>
            <a:off x="7353300" y="4933950"/>
            <a:ext cx="4095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95000"/>
          </a:bodyPr>
          <a:lstStyle/>
          <a:p>
            <a:pPr algn="l">
              <a:defRPr sz="1500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E7779"/>
                </a:solidFill>
                <a:latin typeface="Aptos"/>
                <a:ea typeface="Aptos"/>
                <a:cs typeface="Aptos"/>
              </a:rPr>
              <a:t>Практични примери и професионална рефлексија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000003-0014-4000-8000-000000000000}"/>
              </a:ext>
            </a:extLst>
          </p:cNvPr>
          <p:cNvSpPr>
            <a:spLocks noGrp="1"/>
          </p:cNvSpPr>
          <p:nvPr/>
        </p:nvSpPr>
        <p:spPr>
          <a:xfrm>
            <a:off x="6934200" y="5657850"/>
            <a:ext cx="285750" cy="38100"/>
          </a:xfrm>
          <a:prstGeom prst="rect">
            <a:avLst/>
          </a:prstGeom>
          <a:solidFill>
            <a:srgbClr val="0B6F6A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000003-0015-4000-8000-000000000000}"/>
              </a:ext>
            </a:extLst>
          </p:cNvPr>
          <p:cNvSpPr>
            <a:spLocks noGrp="1"/>
          </p:cNvSpPr>
          <p:nvPr/>
        </p:nvSpPr>
        <p:spPr>
          <a:xfrm>
            <a:off x="7353300" y="5486400"/>
            <a:ext cx="4095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500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500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Етички</a:t>
            </a:r>
            <a:r>
              <a:rPr sz="1500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и </a:t>
            </a:r>
            <a:r>
              <a:rPr sz="1500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професионални</a:t>
            </a:r>
            <a:r>
              <a:rPr sz="1500" b="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dirty="0" err="1">
                <a:solidFill>
                  <a:srgbClr val="5E7779"/>
                </a:solidFill>
                <a:latin typeface="Aptos"/>
                <a:ea typeface="Aptos"/>
                <a:cs typeface="Aptos"/>
              </a:rPr>
              <a:t>стандарди</a:t>
            </a:r>
            <a:endParaRPr sz="1500" b="0" dirty="0">
              <a:solidFill>
                <a:srgbClr val="5E7779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000003-0016-4000-8000-000000000000}"/>
              </a:ext>
            </a:extLst>
          </p:cNvPr>
          <p:cNvSpPr>
            <a:spLocks noGrp="1"/>
          </p:cNvSpPr>
          <p:nvPr/>
        </p:nvSpPr>
        <p:spPr>
          <a:xfrm>
            <a:off x="6153150" y="1828800"/>
            <a:ext cx="28575" cy="0"/>
          </a:xfrm>
          <a:prstGeom prst="rect">
            <a:avLst/>
          </a:prstGeom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90C4CD-E82A-1E21-B41E-18006518C58D}"/>
              </a:ext>
            </a:extLst>
          </p:cNvPr>
          <p:cNvSpPr txBox="1"/>
          <p:nvPr/>
        </p:nvSpPr>
        <p:spPr>
          <a:xfrm>
            <a:off x="3968885" y="247650"/>
            <a:ext cx="276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2</a:t>
            </a:r>
            <a:r>
              <a:rPr lang="mk-MK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8</a:t>
            </a:r>
            <a:r>
              <a:rPr lang="en-US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.11.2026-02.12.2026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300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0000004-0001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247650"/>
            <a:ext cx="304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 sz="1125" b="1">
                <a:solidFill>
                  <a:srgbClr val="0B6F6A"/>
                </a:solidFill>
                <a:latin typeface="Aptos"/>
                <a:ea typeface="Aptos"/>
                <a:cs typeface="Aptos"/>
              </a:defRPr>
            </a:pPr>
            <a:r>
              <a:rPr lang="mk-MK" sz="1125" b="1" dirty="0">
                <a:solidFill>
                  <a:srgbClr val="0B6F6A"/>
                </a:solidFill>
                <a:latin typeface="Aptos"/>
                <a:ea typeface="Aptos"/>
                <a:cs typeface="Aptos"/>
              </a:rPr>
              <a:t>ВТОРА МЕЃУНАРОДНА ЕРЦ ЕДУКАЦИЈА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000004-0002-4000-8000-000000000000}"/>
              </a:ext>
            </a:extLst>
          </p:cNvPr>
          <p:cNvSpPr>
            <a:spLocks noGrp="1"/>
          </p:cNvSpPr>
          <p:nvPr/>
        </p:nvSpPr>
        <p:spPr>
          <a:xfrm>
            <a:off x="11049000" y="247650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defRPr sz="1125" b="1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E777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000004-0003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552450"/>
            <a:ext cx="11049000" cy="19050"/>
          </a:xfrm>
          <a:prstGeom prst="rect">
            <a:avLst/>
          </a:prstGeom>
          <a:solidFill>
            <a:srgbClr val="DCECEA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000004-0004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742950"/>
            <a:ext cx="10287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91923" lnSpcReduction="20000"/>
          </a:bodyPr>
          <a:lstStyle/>
          <a:p>
            <a:pPr algn="l">
              <a:defRPr sz="390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defRPr>
            </a:pPr>
            <a:r>
              <a:rPr sz="390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Од интерес до вклучување —</a:t>
            </a:r>
          </a:p>
          <a:p>
            <a:pPr algn="l">
              <a:defRPr sz="390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defRPr>
            </a:pPr>
            <a:r>
              <a:rPr sz="3900" b="1">
                <a:solidFill>
                  <a:srgbClr val="173B3F"/>
                </a:solidFill>
                <a:latin typeface="Aptos Display"/>
                <a:ea typeface="Aptos Display"/>
                <a:cs typeface="Aptos Display"/>
              </a:rPr>
              <a:t>во четири јасни чекори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0000004-0005-4000-8000-000000000000}"/>
              </a:ext>
            </a:extLst>
          </p:cNvPr>
          <p:cNvSpPr>
            <a:spLocks noGrp="1"/>
          </p:cNvSpPr>
          <p:nvPr/>
        </p:nvSpPr>
        <p:spPr>
          <a:xfrm>
            <a:off x="819150" y="2333625"/>
            <a:ext cx="990600" cy="990600"/>
          </a:xfrm>
          <a:prstGeom prst="ellipse">
            <a:avLst/>
          </a:prstGeom>
          <a:solidFill>
            <a:srgbClr val="0B6F6A"/>
          </a:solidFill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33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0000004-0006-4000-8000-000000000000}"/>
              </a:ext>
            </a:extLst>
          </p:cNvPr>
          <p:cNvSpPr>
            <a:spLocks noGrp="1"/>
          </p:cNvSpPr>
          <p:nvPr/>
        </p:nvSpPr>
        <p:spPr>
          <a:xfrm>
            <a:off x="3638550" y="2333625"/>
            <a:ext cx="990600" cy="990600"/>
          </a:xfrm>
          <a:prstGeom prst="ellipse">
            <a:avLst/>
          </a:prstGeom>
          <a:solidFill>
            <a:srgbClr val="0B6F6A"/>
          </a:solidFill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33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0000004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457950" y="2333625"/>
            <a:ext cx="990600" cy="990600"/>
          </a:xfrm>
          <a:prstGeom prst="ellipse">
            <a:avLst/>
          </a:prstGeom>
          <a:solidFill>
            <a:srgbClr val="0B6F6A"/>
          </a:solidFill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33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0000004-0008-4000-8000-000000000000}"/>
              </a:ext>
            </a:extLst>
          </p:cNvPr>
          <p:cNvSpPr>
            <a:spLocks noGrp="1"/>
          </p:cNvSpPr>
          <p:nvPr/>
        </p:nvSpPr>
        <p:spPr>
          <a:xfrm>
            <a:off x="9277350" y="2333625"/>
            <a:ext cx="990600" cy="990600"/>
          </a:xfrm>
          <a:prstGeom prst="ellipse">
            <a:avLst/>
          </a:prstGeom>
          <a:solidFill>
            <a:srgbClr val="FF6B5E"/>
          </a:solidFill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33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</a:t>
            </a:r>
          </a:p>
        </p:txBody>
      </p:sp>
      <p:cxnSp>
        <p:nvCxnSpPr>
          <p:cNvPr id="9" name="Straight Arrow Connector 8"/>
          <p:cNvCxnSpPr>
            <a:stCxn id="5" idx="6"/>
            <a:endCxn id="6" idx="2"/>
          </p:cNvCxnSpPr>
          <p:nvPr/>
        </p:nvCxnSpPr>
        <p:spPr>
          <a:xfrm>
            <a:off x="1809750" y="2828925"/>
            <a:ext cx="1828800" cy="0"/>
          </a:xfrm>
          <a:prstGeom prst="straightConnector1">
            <a:avLst/>
          </a:prstGeom>
          <a:ln w="38100">
            <a:solidFill>
              <a:srgbClr val="20A39E"/>
            </a:solidFill>
            <a:prstDash val="solid"/>
            <a:tailEnd type="arrow" w="sm" len="sm"/>
          </a:ln>
        </p:spPr>
      </p:cxn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629150" y="2828925"/>
            <a:ext cx="1828800" cy="0"/>
          </a:xfrm>
          <a:prstGeom prst="straightConnector1">
            <a:avLst/>
          </a:prstGeom>
          <a:ln w="38100">
            <a:solidFill>
              <a:srgbClr val="20A39E"/>
            </a:solidFill>
            <a:prstDash val="solid"/>
            <a:tailEnd type="arrow" w="sm" len="sm"/>
          </a:ln>
        </p:spPr>
      </p:cxnSp>
      <p:cxnSp>
        <p:nvCxnSpPr>
          <p:cNvPr id="11" name="Straight Arrow Connector 10"/>
          <p:cNvCxnSpPr>
            <a:stCxn id="7" idx="6"/>
            <a:endCxn id="8" idx="2"/>
          </p:cNvCxnSpPr>
          <p:nvPr/>
        </p:nvCxnSpPr>
        <p:spPr>
          <a:xfrm>
            <a:off x="7448550" y="2828925"/>
            <a:ext cx="1828800" cy="0"/>
          </a:xfrm>
          <a:prstGeom prst="straightConnector1">
            <a:avLst/>
          </a:prstGeom>
          <a:ln w="38100">
            <a:solidFill>
              <a:srgbClr val="20A39E"/>
            </a:solidFill>
            <a:prstDash val="solid"/>
            <a:tailEnd type="arrow" w="sm" len="sm"/>
          </a:ln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0000004-0009-4000-8000-000000000000}"/>
              </a:ext>
            </a:extLst>
          </p:cNvPr>
          <p:cNvSpPr>
            <a:spLocks noGrp="1"/>
          </p:cNvSpPr>
          <p:nvPr/>
        </p:nvSpPr>
        <p:spPr>
          <a:xfrm>
            <a:off x="361950" y="3619500"/>
            <a:ext cx="1905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800" b="1">
                <a:solidFill>
                  <a:srgbClr val="0B6F6A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b="1" dirty="0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ERC-BLS</a:t>
            </a:r>
            <a:endParaRPr sz="1800" b="1" dirty="0">
              <a:solidFill>
                <a:srgbClr val="0B6F6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000004-000A-4000-8000-000000000000}"/>
              </a:ext>
            </a:extLst>
          </p:cNvPr>
          <p:cNvSpPr>
            <a:spLocks noGrp="1"/>
          </p:cNvSpPr>
          <p:nvPr/>
        </p:nvSpPr>
        <p:spPr>
          <a:xfrm>
            <a:off x="228600" y="4267200"/>
            <a:ext cx="21717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350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lang="en-US" sz="135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28 </a:t>
            </a:r>
            <a:r>
              <a:rPr lang="mk-MK" sz="135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ноември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000004-000B-4000-8000-000000000000}"/>
              </a:ext>
            </a:extLst>
          </p:cNvPr>
          <p:cNvSpPr>
            <a:spLocks noGrp="1"/>
          </p:cNvSpPr>
          <p:nvPr/>
        </p:nvSpPr>
        <p:spPr>
          <a:xfrm>
            <a:off x="3181350" y="3619500"/>
            <a:ext cx="1905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800" b="1">
                <a:solidFill>
                  <a:srgbClr val="0B6F6A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1800" b="1" dirty="0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ERC-ALS</a:t>
            </a:r>
            <a:endParaRPr sz="1800" b="1" dirty="0">
              <a:solidFill>
                <a:srgbClr val="0B6F6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000004-000C-4000-8000-000000000000}"/>
              </a:ext>
            </a:extLst>
          </p:cNvPr>
          <p:cNvSpPr>
            <a:spLocks noGrp="1"/>
          </p:cNvSpPr>
          <p:nvPr/>
        </p:nvSpPr>
        <p:spPr>
          <a:xfrm>
            <a:off x="3048000" y="4267200"/>
            <a:ext cx="21717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350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lang="ru-RU" sz="135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2</a:t>
            </a:r>
            <a:r>
              <a:rPr lang="en-US" sz="135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9</a:t>
            </a:r>
            <a:r>
              <a:rPr lang="ru-RU" sz="135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-30 ноември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000004-000D-4000-8000-000000000000}"/>
              </a:ext>
            </a:extLst>
          </p:cNvPr>
          <p:cNvSpPr>
            <a:spLocks noGrp="1"/>
          </p:cNvSpPr>
          <p:nvPr/>
        </p:nvSpPr>
        <p:spPr>
          <a:xfrm>
            <a:off x="6000750" y="3619500"/>
            <a:ext cx="1905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800" b="1">
                <a:solidFill>
                  <a:srgbClr val="0B6F6A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b="1" dirty="0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ERC-ALS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000004-000E-4000-8000-000000000000}"/>
              </a:ext>
            </a:extLst>
          </p:cNvPr>
          <p:cNvSpPr>
            <a:spLocks noGrp="1"/>
          </p:cNvSpPr>
          <p:nvPr/>
        </p:nvSpPr>
        <p:spPr>
          <a:xfrm>
            <a:off x="5867400" y="4267200"/>
            <a:ext cx="21717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350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lang="ru-RU" sz="135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30 ноември  -01 декмеври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000004-000F-4000-8000-000000000000}"/>
              </a:ext>
            </a:extLst>
          </p:cNvPr>
          <p:cNvSpPr>
            <a:spLocks noGrp="1"/>
          </p:cNvSpPr>
          <p:nvPr/>
        </p:nvSpPr>
        <p:spPr>
          <a:xfrm>
            <a:off x="8820150" y="3619500"/>
            <a:ext cx="1905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800" b="1">
                <a:solidFill>
                  <a:srgbClr val="0B6F6A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b="1" dirty="0">
                <a:solidFill>
                  <a:srgbClr val="0B6F6A"/>
                </a:solidFill>
                <a:latin typeface="Aptos Display"/>
                <a:ea typeface="Aptos Display"/>
                <a:cs typeface="Aptos Display"/>
              </a:rPr>
              <a:t>ERC-BLS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000004-0010-4000-8000-000000000000}"/>
              </a:ext>
            </a:extLst>
          </p:cNvPr>
          <p:cNvSpPr>
            <a:spLocks noGrp="1"/>
          </p:cNvSpPr>
          <p:nvPr/>
        </p:nvSpPr>
        <p:spPr>
          <a:xfrm>
            <a:off x="8686800" y="4267200"/>
            <a:ext cx="21717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350" b="0">
                <a:solidFill>
                  <a:srgbClr val="5E7779"/>
                </a:solidFill>
                <a:latin typeface="Aptos"/>
                <a:ea typeface="Aptos"/>
                <a:cs typeface="Aptos"/>
              </a:defRPr>
            </a:pPr>
            <a:r>
              <a:rPr lang="mk-MK" sz="135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02</a:t>
            </a:r>
            <a:r>
              <a:rPr lang="en-US" sz="135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 </a:t>
            </a:r>
            <a:r>
              <a:rPr lang="mk-MK" sz="1350" dirty="0">
                <a:solidFill>
                  <a:srgbClr val="5E7779"/>
                </a:solidFill>
                <a:latin typeface="Aptos"/>
                <a:ea typeface="Aptos"/>
                <a:cs typeface="Aptos"/>
              </a:rPr>
              <a:t>декември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000004-0011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5676900"/>
            <a:ext cx="11049000" cy="19050"/>
          </a:xfrm>
          <a:prstGeom prst="rect">
            <a:avLst/>
          </a:prstGeom>
          <a:solidFill>
            <a:srgbClr val="DCECEA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000004-0012-4000-8000-000000000000}"/>
              </a:ext>
            </a:extLst>
          </p:cNvPr>
          <p:cNvSpPr>
            <a:spLocks noGrp="1"/>
          </p:cNvSpPr>
          <p:nvPr/>
        </p:nvSpPr>
        <p:spPr>
          <a:xfrm>
            <a:off x="571500" y="5867400"/>
            <a:ext cx="857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62500" lnSpcReduction="20000"/>
          </a:bodyPr>
          <a:lstStyle/>
          <a:p>
            <a:pPr algn="l">
              <a:defRPr sz="1575" b="1">
                <a:solidFill>
                  <a:srgbClr val="173B3F"/>
                </a:solidFill>
                <a:latin typeface="Aptos"/>
                <a:ea typeface="Aptos"/>
                <a:cs typeface="Aptos"/>
              </a:defRPr>
            </a:pPr>
            <a:r>
              <a:rPr lang="mk-MK" sz="1575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Цена за ЕРЦ-БЛС модулот изнесува 7</a:t>
            </a:r>
            <a:r>
              <a:rPr lang="en-US" sz="1575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0</a:t>
            </a:r>
            <a:r>
              <a:rPr lang="mk-MK" sz="1575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 евра по лице</a:t>
            </a:r>
            <a:r>
              <a:rPr lang="en-US" sz="1575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 (</a:t>
            </a:r>
            <a:r>
              <a:rPr lang="mk-MK" sz="1575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еднодневна обука-)</a:t>
            </a:r>
          </a:p>
          <a:p>
            <a:pPr algn="l">
              <a:defRPr sz="1575" b="1">
                <a:solidFill>
                  <a:srgbClr val="173B3F"/>
                </a:solidFill>
                <a:latin typeface="Aptos"/>
                <a:ea typeface="Aptos"/>
                <a:cs typeface="Aptos"/>
              </a:defRPr>
            </a:pPr>
            <a:r>
              <a:rPr lang="mk-MK" sz="1575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Цена за ЕРЦ-АЛС модулот изнесува 350 евра по лице (дводневна обука)</a:t>
            </a:r>
          </a:p>
          <a:p>
            <a:pPr algn="l">
              <a:defRPr sz="1575" b="1">
                <a:solidFill>
                  <a:srgbClr val="173B3F"/>
                </a:solidFill>
                <a:latin typeface="Aptos"/>
                <a:ea typeface="Aptos"/>
                <a:cs typeface="Aptos"/>
              </a:defRPr>
            </a:pPr>
            <a:r>
              <a:rPr lang="mk-MK" sz="1575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Промо цена за двата БЛС и АЛС модули </a:t>
            </a:r>
            <a:r>
              <a:rPr lang="mk-MK" sz="1575" b="1">
                <a:solidFill>
                  <a:srgbClr val="173B3F"/>
                </a:solidFill>
                <a:latin typeface="Aptos"/>
                <a:ea typeface="Aptos"/>
                <a:cs typeface="Aptos"/>
              </a:rPr>
              <a:t>изнесува 390 </a:t>
            </a:r>
            <a:r>
              <a:rPr lang="mk-MK" sz="1575" b="1" dirty="0">
                <a:solidFill>
                  <a:srgbClr val="173B3F"/>
                </a:solidFill>
                <a:latin typeface="Aptos"/>
                <a:ea typeface="Aptos"/>
                <a:cs typeface="Aptos"/>
              </a:rPr>
              <a:t>евра по лице (тродневна обука)</a:t>
            </a:r>
          </a:p>
          <a:p>
            <a:pPr algn="l">
              <a:defRPr sz="1575" b="1">
                <a:solidFill>
                  <a:srgbClr val="173B3F"/>
                </a:solidFill>
                <a:latin typeface="Aptos"/>
                <a:ea typeface="Aptos"/>
                <a:cs typeface="Aptos"/>
              </a:defRPr>
            </a:pPr>
            <a:endParaRPr lang="en-US" sz="1575" b="1" dirty="0">
              <a:solidFill>
                <a:srgbClr val="173B3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00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6F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0000005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ПОВИК ЗА ВКЛУЧУВАЊЕ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000005-0002-4000-8000-000000000000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defRPr sz="1200" b="1">
                <a:solidFill>
                  <a:srgbClr val="B9DEDA"/>
                </a:solidFill>
                <a:latin typeface="Aptos"/>
                <a:ea typeface="Aptos"/>
                <a:cs typeface="Aptos"/>
              </a:defRPr>
            </a:pPr>
            <a:endParaRPr sz="1200" b="1" dirty="0">
              <a:solidFill>
                <a:srgbClr val="B9DED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000005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838200"/>
            <a:ext cx="838200" cy="57150"/>
          </a:xfrm>
          <a:prstGeom prst="rect">
            <a:avLst/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000005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9810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64951" lnSpcReduction="20000"/>
          </a:bodyPr>
          <a:lstStyle/>
          <a:p>
            <a:pPr algn="l">
              <a:def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 dirty="0" err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Вклучете</a:t>
            </a:r>
            <a:r>
              <a:rPr sz="4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4650" b="1" dirty="0" err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се</a:t>
            </a:r>
            <a:r>
              <a:rPr sz="4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4650" b="1" dirty="0" err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во</a:t>
            </a:r>
            <a:r>
              <a:rPr sz="4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4650" b="1" dirty="0" err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следниот</a:t>
            </a:r>
            <a:r>
              <a:rPr sz="4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4650" b="1" dirty="0" err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циклус</a:t>
            </a:r>
            <a:endParaRPr sz="4650" b="1" dirty="0">
              <a:solidFill>
                <a:srgbClr val="FFFFFF"/>
              </a:solidFill>
              <a:latin typeface="Aptos Display"/>
              <a:ea typeface="Aptos Display"/>
              <a:cs typeface="Aptos Display"/>
            </a:endParaRPr>
          </a:p>
          <a:p>
            <a:pPr algn="l">
              <a:def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 dirty="0" err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на</a:t>
            </a:r>
            <a:r>
              <a:rPr sz="4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4650" b="1" dirty="0" err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медицинска</a:t>
            </a:r>
            <a:r>
              <a:rPr lang="mk-MK" sz="4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 ЕРЦ</a:t>
            </a:r>
            <a:r>
              <a:rPr lang="en-US" sz="4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mk-MK" sz="4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меѓународна </a:t>
            </a:r>
            <a:r>
              <a:rPr sz="4650" b="1" dirty="0" err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едукација</a:t>
            </a:r>
            <a:r>
              <a:rPr lang="mk-MK" sz="4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 единствено во МЕДИЦИНСКИ СИМУЛАЦИСКИ ЦЕНТАР</a:t>
            </a:r>
            <a:endParaRPr sz="4650" b="1" dirty="0">
              <a:solidFill>
                <a:srgbClr val="FFFFFF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000005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8191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875" b="0">
                <a:solidFill>
                  <a:srgbClr val="D6EFEC"/>
                </a:solidFill>
                <a:latin typeface="Aptos"/>
                <a:ea typeface="Aptos"/>
                <a:cs typeface="Aptos"/>
              </a:defRPr>
            </a:pPr>
            <a:r>
              <a:rPr sz="1875" b="0" dirty="0" err="1">
                <a:solidFill>
                  <a:srgbClr val="D6EFEC"/>
                </a:solidFill>
                <a:latin typeface="Aptos"/>
                <a:ea typeface="Aptos"/>
                <a:cs typeface="Aptos"/>
              </a:rPr>
              <a:t>Вашето</a:t>
            </a:r>
            <a:r>
              <a:rPr sz="1875" b="0" dirty="0">
                <a:solidFill>
                  <a:srgbClr val="D6EFEC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dirty="0" err="1">
                <a:solidFill>
                  <a:srgbClr val="D6EFEC"/>
                </a:solidFill>
                <a:latin typeface="Aptos"/>
                <a:ea typeface="Aptos"/>
                <a:cs typeface="Aptos"/>
              </a:rPr>
              <a:t>искуство</a:t>
            </a:r>
            <a:r>
              <a:rPr sz="1875" b="0" dirty="0">
                <a:solidFill>
                  <a:srgbClr val="D6EFEC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dirty="0" err="1">
                <a:solidFill>
                  <a:srgbClr val="D6EFEC"/>
                </a:solidFill>
                <a:latin typeface="Aptos"/>
                <a:ea typeface="Aptos"/>
                <a:cs typeface="Aptos"/>
              </a:rPr>
              <a:t>може</a:t>
            </a:r>
            <a:r>
              <a:rPr sz="1875" b="0" dirty="0">
                <a:solidFill>
                  <a:srgbClr val="D6EFEC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dirty="0" err="1">
                <a:solidFill>
                  <a:srgbClr val="D6EFEC"/>
                </a:solidFill>
                <a:latin typeface="Aptos"/>
                <a:ea typeface="Aptos"/>
                <a:cs typeface="Aptos"/>
              </a:rPr>
              <a:t>да</a:t>
            </a:r>
            <a:r>
              <a:rPr sz="1875" b="0" dirty="0">
                <a:solidFill>
                  <a:srgbClr val="D6EFEC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dirty="0" err="1">
                <a:solidFill>
                  <a:srgbClr val="D6EFEC"/>
                </a:solidFill>
                <a:latin typeface="Aptos"/>
                <a:ea typeface="Aptos"/>
                <a:cs typeface="Aptos"/>
              </a:rPr>
              <a:t>поттикне</a:t>
            </a:r>
            <a:r>
              <a:rPr sz="1875" b="0" dirty="0">
                <a:solidFill>
                  <a:srgbClr val="D6EFEC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dirty="0" err="1">
                <a:solidFill>
                  <a:srgbClr val="D6EFEC"/>
                </a:solidFill>
                <a:latin typeface="Aptos"/>
                <a:ea typeface="Aptos"/>
                <a:cs typeface="Aptos"/>
              </a:rPr>
              <a:t>подобро</a:t>
            </a:r>
            <a:r>
              <a:rPr sz="1875" b="0" dirty="0">
                <a:solidFill>
                  <a:srgbClr val="D6EFEC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dirty="0" err="1">
                <a:solidFill>
                  <a:srgbClr val="D6EFEC"/>
                </a:solidFill>
                <a:latin typeface="Aptos"/>
                <a:ea typeface="Aptos"/>
                <a:cs typeface="Aptos"/>
              </a:rPr>
              <a:t>учење</a:t>
            </a:r>
            <a:r>
              <a:rPr sz="1875" b="0" dirty="0">
                <a:solidFill>
                  <a:srgbClr val="D6EFEC"/>
                </a:solidFill>
                <a:latin typeface="Aptos"/>
                <a:ea typeface="Aptos"/>
                <a:cs typeface="Aptos"/>
              </a:rPr>
              <a:t>,</a:t>
            </a:r>
          </a:p>
          <a:p>
            <a:pPr algn="l">
              <a:defRPr sz="1875" b="0">
                <a:solidFill>
                  <a:srgbClr val="D6EFEC"/>
                </a:solidFill>
                <a:latin typeface="Aptos"/>
                <a:ea typeface="Aptos"/>
                <a:cs typeface="Aptos"/>
              </a:defRPr>
            </a:pPr>
            <a:r>
              <a:rPr sz="1875" b="0" dirty="0" err="1">
                <a:solidFill>
                  <a:srgbClr val="D6EFEC"/>
                </a:solidFill>
                <a:latin typeface="Aptos"/>
                <a:ea typeface="Aptos"/>
                <a:cs typeface="Aptos"/>
              </a:rPr>
              <a:t>посилни</a:t>
            </a:r>
            <a:r>
              <a:rPr sz="1875" b="0" dirty="0">
                <a:solidFill>
                  <a:srgbClr val="D6EFEC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dirty="0" err="1">
                <a:solidFill>
                  <a:srgbClr val="D6EFEC"/>
                </a:solidFill>
                <a:latin typeface="Aptos"/>
                <a:ea typeface="Aptos"/>
                <a:cs typeface="Aptos"/>
              </a:rPr>
              <a:t>тимови</a:t>
            </a:r>
            <a:r>
              <a:rPr sz="1875" b="0" dirty="0">
                <a:solidFill>
                  <a:srgbClr val="D6EFEC"/>
                </a:solidFill>
                <a:latin typeface="Aptos"/>
                <a:ea typeface="Aptos"/>
                <a:cs typeface="Aptos"/>
              </a:rPr>
              <a:t> и </a:t>
            </a:r>
            <a:r>
              <a:rPr sz="1875" b="0" dirty="0" err="1">
                <a:solidFill>
                  <a:srgbClr val="D6EFEC"/>
                </a:solidFill>
                <a:latin typeface="Aptos"/>
                <a:ea typeface="Aptos"/>
                <a:cs typeface="Aptos"/>
              </a:rPr>
              <a:t>посигурна</a:t>
            </a:r>
            <a:r>
              <a:rPr sz="1875" b="0" dirty="0">
                <a:solidFill>
                  <a:srgbClr val="D6EFEC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dirty="0" err="1">
                <a:solidFill>
                  <a:srgbClr val="D6EFEC"/>
                </a:solidFill>
                <a:latin typeface="Aptos"/>
                <a:ea typeface="Aptos"/>
                <a:cs typeface="Aptos"/>
              </a:rPr>
              <a:t>грижа</a:t>
            </a:r>
            <a:r>
              <a:rPr sz="1875" b="0" dirty="0">
                <a:solidFill>
                  <a:srgbClr val="D6EFEC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000005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10953750" cy="19050"/>
          </a:xfrm>
          <a:prstGeom prst="rect">
            <a:avLst/>
          </a:prstGeom>
          <a:solidFill>
            <a:srgbClr val="4EA39E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000005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886200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125" b="1">
                <a:solidFill>
                  <a:srgbClr val="FF6B5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6B5E"/>
                </a:solidFill>
                <a:latin typeface="Aptos"/>
                <a:ea typeface="Aptos"/>
                <a:cs typeface="Aptos"/>
              </a:rPr>
              <a:t>ПРИЈАВА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000005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171950"/>
            <a:ext cx="4953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55000" lnSpcReduction="20000"/>
          </a:bodyPr>
          <a:lstStyle/>
          <a:p>
            <a:pPr algn="l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mk-MK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на мејл адресата на МЕДИЦИНСКИ СИМУЛАЦИСКИ ЦЕНТАР</a:t>
            </a:r>
          </a:p>
          <a:p>
            <a:pPr algn="l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en-US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msc@zdravstvo.gov.mk</a:t>
            </a:r>
            <a:endParaRPr lang="mk-MK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  <a:p>
            <a:pPr algn="l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mk-MK" sz="18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Бројот на слушатели </a:t>
            </a:r>
            <a:r>
              <a:rPr lang="mk-MK"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е ограничен</a:t>
            </a:r>
            <a:endParaRPr sz="18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000005-0009-4000-8000-000000000000}"/>
              </a:ext>
            </a:extLst>
          </p:cNvPr>
          <p:cNvSpPr>
            <a:spLocks noGrp="1"/>
          </p:cNvSpPr>
          <p:nvPr/>
        </p:nvSpPr>
        <p:spPr>
          <a:xfrm>
            <a:off x="7238999" y="3886200"/>
            <a:ext cx="1243519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92500"/>
          </a:bodyPr>
          <a:lstStyle/>
          <a:p>
            <a:pPr algn="l">
              <a:defRPr sz="1125" b="1">
                <a:solidFill>
                  <a:srgbClr val="FF6B5E"/>
                </a:solidFill>
                <a:latin typeface="Aptos"/>
                <a:ea typeface="Aptos"/>
                <a:cs typeface="Aptos"/>
              </a:defRPr>
            </a:pPr>
            <a:r>
              <a:rPr sz="1125" b="1" dirty="0">
                <a:solidFill>
                  <a:srgbClr val="FF6B5E"/>
                </a:solidFill>
                <a:latin typeface="Aptos"/>
                <a:ea typeface="Aptos"/>
                <a:cs typeface="Aptos"/>
              </a:rPr>
              <a:t>РОК</a:t>
            </a:r>
            <a:r>
              <a:rPr lang="mk-MK" sz="1125" b="1" dirty="0">
                <a:solidFill>
                  <a:srgbClr val="FF6B5E"/>
                </a:solidFill>
                <a:latin typeface="Aptos"/>
                <a:ea typeface="Aptos"/>
                <a:cs typeface="Aptos"/>
              </a:rPr>
              <a:t> за пријавување</a:t>
            </a:r>
            <a:endParaRPr sz="1125" b="1" dirty="0">
              <a:solidFill>
                <a:srgbClr val="FF6B5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000005-000A-4000-8000-000000000000}"/>
              </a:ext>
            </a:extLst>
          </p:cNvPr>
          <p:cNvSpPr>
            <a:spLocks noGrp="1"/>
          </p:cNvSpPr>
          <p:nvPr/>
        </p:nvSpPr>
        <p:spPr>
          <a:xfrm>
            <a:off x="7239000" y="4171950"/>
            <a:ext cx="3238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85000" lnSpcReduction="10000"/>
          </a:bodyPr>
          <a:lstStyle/>
          <a:p>
            <a:pPr algn="l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mk-MK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од 13.10.2026 </a:t>
            </a:r>
            <a:r>
              <a:rPr lang="mk-MK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до 28.10.2026 година</a:t>
            </a:r>
            <a:endParaRPr sz="18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t="37813" b="37813"/>
          <a:stretch>
            <a:fillRect/>
          </a:stretch>
        </p:blipFill>
        <p:spPr>
          <a:xfrm>
            <a:off x="0" y="4876800"/>
            <a:ext cx="12192000" cy="19812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000005-000B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4819650"/>
            <a:ext cx="12192000" cy="57150"/>
          </a:xfrm>
          <a:prstGeom prst="rect">
            <a:avLst/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mk-MK"/>
          </a:p>
        </p:txBody>
      </p:sp>
      <p:pic>
        <p:nvPicPr>
          <p:cNvPr id="20" name="Picture 19" descr="An Update on European Resuscitation Council Guidelines ...">
            <a:extLst>
              <a:ext uri="{FF2B5EF4-FFF2-40B4-BE49-F238E27FC236}">
                <a16:creationId xmlns:a16="http://schemas.microsoft.com/office/drawing/2014/main" id="{371BB0D2-CDE3-1A72-2BEC-F82031ED1A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7914" y="557498"/>
            <a:ext cx="1792586" cy="7804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F94485B-7158-99D2-2A71-3F11624059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2338" y="233363"/>
            <a:ext cx="1395523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0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350</Words>
  <Application>Microsoft Office PowerPoint</Application>
  <PresentationFormat>Widescreen</PresentationFormat>
  <Paragraphs>71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Aptos Display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Медицински Симулациски Центар</dc:creator>
  <cp:lastModifiedBy>Медицински Симулациски Центар</cp:lastModifiedBy>
  <cp:revision>1</cp:revision>
  <cp:lastPrinted>2026-10-13T08:47:28Z</cp:lastPrinted>
  <dcterms:created xsi:type="dcterms:W3CDTF">2026-10-06T13:00:18Z</dcterms:created>
  <dcterms:modified xsi:type="dcterms:W3CDTF">2026-10-13T08:52:43Z</dcterms:modified>
</cp:coreProperties>
</file>